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8;&#1086;&#1088;&#1077;&#1082;&#1090;&#1086;&#1088;%20&#1087;&#1086;%20&#1072;&#1076;&#1084;&#1080;&#1085;&#1080;&#1089;&#1090;&#1088;&#1072;&#1090;&#1080;&#1074;&#1085;&#1086;&#1081;%20&#1080;%20&#1086;&#1088;&#1075;&#1072;&#1085;&#1080;&#1079;&#1072;&#1094;&#1080;&#1086;&#1085;&#1085;&#1086;&#1081;%20&#1088;&#1072;&#1073;&#1086;&#1090;&#1077;.docx" TargetMode="External"/><Relationship Id="rId13" Type="http://schemas.openxmlformats.org/officeDocument/2006/relationships/hyperlink" Target="&#1057;&#1083;&#1091;&#1078;&#1073;&#1072;%20&#1086;&#1093;&#1088;&#1072;&#1085;&#1099;%20&#1090;&#1088;&#1091;&#1076;&#1072;.docx" TargetMode="External"/><Relationship Id="rId3" Type="http://schemas.openxmlformats.org/officeDocument/2006/relationships/hyperlink" Target="&#1087;&#1077;&#1088;&#1074;&#1099;&#1081;%20&#1087;&#1088;&#1086;&#1088;&#1077;&#1082;&#1090;&#1086;&#1088;.docx" TargetMode="External"/><Relationship Id="rId7" Type="http://schemas.openxmlformats.org/officeDocument/2006/relationships/hyperlink" Target="&#1055;&#1088;&#1086;&#1088;&#1077;&#1082;&#1090;&#1086;&#1088;%20&#1087;&#1086;%20&#1091;&#1095;&#1077;&#1073;&#1085;&#1086;&#1081;%20&#1088;&#1072;&#1073;&#1086;&#1090;&#1077;.docx" TargetMode="External"/><Relationship Id="rId12" Type="http://schemas.openxmlformats.org/officeDocument/2006/relationships/hyperlink" Target="&#1056;&#1091;&#1082;&#1086;&#1074;&#1086;&#1076;&#1080;&#1090;&#1077;&#1083;&#1080;%20&#1091;&#1087;&#1088;&#1072;&#1074;&#1083;&#1077;&#1085;&#1095;&#1077;&#1089;&#1082;&#1080;&#1093;,%20&#1086;&#1073;&#1089;&#1083;&#1091;&#1078;&#1080;&#1074;&#1072;&#1102;&#1097;&#1080;&#1093;%20&#1080;%20&#1074;&#1089;&#1087;&#1086;&#1084;&#1086;&#1075;&#1072;&#1090;&#1077;&#1083;&#1100;&#1085;&#1099;&#1093;%20&#1087;&#1086;&#1076;&#1088;&#1072;&#1079;&#1076;&#1077;&#1083;&#1077;&#1085;&#1080;&#1081;.docx" TargetMode="External"/><Relationship Id="rId17" Type="http://schemas.openxmlformats.org/officeDocument/2006/relationships/hyperlink" Target="&#1054;&#1073;&#1091;&#1095;&#1072;&#1102;&#1097;&#1080;&#1077;&#1089;&#1103;.docx" TargetMode="External"/><Relationship Id="rId2" Type="http://schemas.openxmlformats.org/officeDocument/2006/relationships/hyperlink" Target="&#1088;&#1077;&#1082;&#1090;&#1086;&#1088;.docx" TargetMode="External"/><Relationship Id="rId16" Type="http://schemas.openxmlformats.org/officeDocument/2006/relationships/hyperlink" Target="&#1056;&#1072;&#1073;&#1086;&#1090;&#1085;&#1080;&#1082;&#1080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86;&#1088;&#1077;&#1082;&#1090;&#1086;&#1088;%20&#1087;&#1086;%20&#1093;&#1086;&#1079;&#1103;&#1081;&#1089;&#1090;&#1074;&#1077;&#1085;&#1085;&#1086;&#1081;%20&#1076;&#1077;&#1103;&#1090;&#1077;&#1083;&#1100;&#1085;&#1086;&#1089;&#1090;&#1080;%20&#1080;%20&#1080;&#1084;&#1091;&#1097;&#1077;&#1089;&#1090;&#1074;&#1077;&#1085;&#1085;&#1086;&#1084;&#1091;%20&#1082;&#1086;&#1084;&#1087;&#1083;&#1077;&#1082;&#1089;&#1091;.docx" TargetMode="External"/><Relationship Id="rId11" Type="http://schemas.openxmlformats.org/officeDocument/2006/relationships/hyperlink" Target="&#1056;&#1091;&#1082;&#1086;&#1074;&#1086;&#1076;&#1080;&#1090;&#1077;&#1083;&#1080;%20&#1086;&#1089;&#1085;&#1086;&#1074;&#1085;&#1099;&#1093;%20&#1087;&#1086;&#1076;&#1088;&#1072;&#1079;&#1076;&#1077;&#1083;&#1077;&#1085;&#1080;&#1081;,%20&#1086;&#1089;&#1091;&#1097;&#1077;&#1089;&#1090;&#1074;&#1083;&#1103;&#1102;&#1097;&#1080;&#1093;%20&#1086;&#1073;&#1088;&#1072;&#1079;&#1086;&#1074;&#1072;&#1090;&#1077;&#1083;&#1100;&#1085;&#1091;&#1102;%20&#1076;&#1077;&#1103;&#1090;&#1077;&#1083;&#1100;&#1085;&#1086;&#1089;&#1090;&#1100;%20(&#1076;&#1080;&#1088;&#1077;&#1082;&#1090;&#1086;&#1088;&#1072;%20&#1080;&#1085;&#1089;&#1090;&#1080;&#1090;&#1091;&#1090;&#1086;&#1074;%20&#1080;%20&#1082;&#1086;&#1083;&#1083;&#1077;&#1076;&#1078;&#1072;).docx" TargetMode="External"/><Relationship Id="rId5" Type="http://schemas.openxmlformats.org/officeDocument/2006/relationships/hyperlink" Target="&#1055;&#1088;&#1086;&#1088;&#1077;&#1082;&#1090;&#1086;&#1088;%20&#1087;&#1086;%20&#1084;&#1077;&#1078;&#1076;&#1091;&#1085;&#1072;&#1088;&#1086;&#1076;&#1085;&#1086;&#1081;%20&#1076;&#1077;&#1103;&#1090;&#1077;&#1083;&#1100;&#1085;&#1086;&#1089;&#1090;&#1080;.docx" TargetMode="External"/><Relationship Id="rId15" Type="http://schemas.openxmlformats.org/officeDocument/2006/relationships/hyperlink" Target="&#1059;&#1087;&#1086;&#1083;&#1085;&#1086;&#1084;&#1086;&#1095;&#1077;&#1085;&#1085;&#1099;&#1077;%20(&#1076;&#1086;&#1074;&#1077;&#1088;&#1077;&#1085;&#1085;&#1099;&#1077;)%20&#1083;&#1080;&#1094;&#1072;%20&#1087;&#1086;%20&#1086;&#1093;&#1088;&#1072;&#1085;&#1077;%20&#1090;&#1088;&#1091;&#1076;&#1072;.docx" TargetMode="External"/><Relationship Id="rId10" Type="http://schemas.openxmlformats.org/officeDocument/2006/relationships/hyperlink" Target="&#1056;&#1091;&#1082;&#1086;&#1074;&#1086;&#1076;&#1080;&#1090;&#1077;&#1083;&#1100;%20&#1044;&#1077;&#1087;&#1072;&#1088;&#1090;&#1072;&#1084;&#1077;&#1085;&#1090;&#1072;%20&#1087;&#1086;%20&#1084;&#1086;&#1083;&#1086;&#1076;&#1077;&#1078;&#1085;&#1086;&#1081;%20&#1087;&#1086;&#1083;&#1080;&#1090;&#1080;&#1082;&#1077;%20&#1080;%20&#1089;&#1086;&#1094;&#1080;&#1072;&#1083;&#1100;&#1085;&#1099;&#1084;%20&#1074;&#1086;&#1087;&#1088;&#1086;&#1089;&#1072;&#1084;.docx" TargetMode="External"/><Relationship Id="rId4" Type="http://schemas.openxmlformats.org/officeDocument/2006/relationships/hyperlink" Target="&#1087;&#1088;&#1086;&#1088;&#1077;&#1082;&#1090;&#1086;&#1088;%20&#1087;&#1086;%20&#1101;&#1082;&#1085;&#1086;&#1084;.%20&#1074;&#1086;&#1087;&#1088;&#1086;&#1089;&#1072;&#1084;.docx" TargetMode="External"/><Relationship Id="rId9" Type="http://schemas.openxmlformats.org/officeDocument/2006/relationships/hyperlink" Target="&#1055;&#1088;&#1086;&#1088;&#1077;&#1082;&#1090;&#1086;&#1088;%20&#1087;&#1086;%20&#1085;&#1072;&#1091;&#1095;&#1085;&#1086;&#1081;%20&#1088;&#1072;&#1073;&#1086;&#1090;&#1077;.docx" TargetMode="External"/><Relationship Id="rId14" Type="http://schemas.openxmlformats.org/officeDocument/2006/relationships/hyperlink" Target="&#1050;&#1086;&#1084;&#1080;&#1089;&#1089;&#1080;&#1103;%20&#1087;&#1086;%20&#1086;&#1093;&#1088;&#1072;&#1085;&#1077;%20&#1090;&#1088;&#1091;&#1076;&#1072;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143932" cy="1500198"/>
          </a:xfrm>
        </p:spPr>
        <p:txBody>
          <a:bodyPr/>
          <a:lstStyle/>
          <a:p>
            <a:pPr algn="ctr"/>
            <a:r>
              <a:rPr lang="ru-RU" dirty="0" smtClean="0"/>
              <a:t>Система охраны труда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86808" cy="292895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за организацию предварительных и периодических медицинских осмотров возлагается на службу охраны труда. За своевременное прохождение работниками периодических медицинских осмотров возлагается на руководителей структурных подразделений.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48577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Контингент работников, определяется по результатам специальной оценки вредных и опасных условий труда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Службой охраны труда не позднее, чем за два месяца до даты периодического медицинского осмотра составляется календарный план и график прохождения медицинского осмотра и согласовывается с руководителем структурного подразделения.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15436" cy="35004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Работники, не прошедшие медицинский осмотр, отстраняются от работы приказом ректора Университета на основании докладной записки руководителя структурного подразделения.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Служба охраны труда проводит анализ результатов медицинского осмотра, зафиксированных в заключительных актах.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цели СУОТ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совершенствование деятельности по обеспечению безопасных условий труда и охраны здоровья работников и обучающихся при проведении образовательного процесса.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Основные задачи СУОТ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143536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законодательных и иных нормативно-правовых требований по обеспечению безопасных условий труда для работников и обучающихся;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распределением обязанностей и ответственности по охране труда и обеспечения безопасности образовательного процесса между ректором, проректорами, руководителями структурных подразделений, работниками и обучающимися;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безопасных условий труда для работников и обучающихся при проведении образовательного процесса;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мер по предупреждению несчастных случаев и профессиональных заболеваний в Университете для работников и обучающихся;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личное участие работников и их представителей в управлении охраной труда, участие органов самоуправления обучающихся в решение вопросов по обеспечению безопасности образовательного процесса;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 организация контроля за состоянием условий, охраны труда на рабочих местах и обеспечением безопасности образовательного процесса.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329642" cy="5883328"/>
          </a:xfrm>
        </p:spPr>
        <p:txBody>
          <a:bodyPr>
            <a:normAutofit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Управление охраной труда и обеспечение безопасности образовательного процесса в Университете осуществляется ректором Университета.</a:t>
            </a:r>
          </a:p>
          <a:p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Организация, координация и контроль работы по охране труда и обеспечение безопасности образовательного процесса в Университете осуществляется структурным подразделением, отвечающим за охрану труда.(служба охраны труда) </a:t>
            </a:r>
          </a:p>
          <a:p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институтах, управлениях, на кафедрах, отделах, других структурных подразделениях Университета ответственными за организацию и состояние работы по охране труда являются руководители этих структурных подразделений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Основные направления организации работ по охране труда и обеспечения </a:t>
            </a:r>
            <a:br>
              <a:rPr lang="ru-RU" sz="2700" dirty="0" smtClean="0"/>
            </a:br>
            <a:r>
              <a:rPr lang="ru-RU" sz="2700" dirty="0" smtClean="0"/>
              <a:t>безопасности 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02"/>
            <a:ext cx="8715436" cy="4643494"/>
          </a:xfrm>
        </p:spPr>
        <p:txBody>
          <a:bodyPr>
            <a:normAutofit fontScale="77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охраной труда 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и проведения инструктажа и проверки знаний, правил, норм и инструкций по охране труда работников;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безопасной организации труда 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благоприятных санитарно-гигиенических условий труда </a:t>
            </a:r>
          </a:p>
          <a:p>
            <a:pPr marL="57835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профилактическая направленность работы по охране труда на предупреждение производственного травматизма, профессиональной заболеваемости работников и несчастных случаев с обучающимися,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предварительных, периодических и других медицинских осмотров,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работников средствами индивидуальной защиты, предоставление льгот и компенсаций за работу в неблагоприятных условиях труда.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деятельности указанных направлений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329642" cy="5000660"/>
          </a:xfrm>
        </p:spPr>
        <p:txBody>
          <a:bodyPr>
            <a:normAutofit fontScale="700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и реализация мероприятий по охране труда;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работников средствами индивидуальной и коллективной защиты;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Контроля за обеспечением безопасных условий труда;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обучения, проведения инструктажа и проверки знаний правил, норм и инструкций по охране труда;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Разработка, актуализация и унификация документации по охране труда 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предварительных и периодических медицинских осмотров;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по проведению специальной оценки условий труда;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расследования и учета несчастных случаев на производстве, профессиональных заболеваний;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льгот и компенсаций за работу в неблагоприятных условиях труда;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деятельности комиссии по охране труда;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безопасного и безаварийного функционирования объектов повышенной опасности и безопасного выполнения работ с повышенной опасностью.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Основные критерии эффективности организации проведения работ по </a:t>
            </a:r>
            <a:br>
              <a:rPr lang="ru-RU" sz="2700" dirty="0" smtClean="0"/>
            </a:br>
            <a:r>
              <a:rPr lang="ru-RU" sz="2700" dirty="0" smtClean="0"/>
              <a:t>охране труда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58204" cy="21364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соответствия условий труда нормативным требованиям;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производственного травматизма;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организации работ по охране труда.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571636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Распределение обязанностей в системе управления охраной труда и обеспечением безопасности образовательного процесса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3903646"/>
          </a:xfrm>
        </p:spPr>
        <p:txBody>
          <a:bodyPr>
            <a:normAutofit fontScale="400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Ректор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Первый проректор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Проректор по экономическим вопросам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Проректор по международной деятельности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Проректор по хозяйственной деятельности и имущественному комплексу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Проректор по учебной работе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Проректор по административной и организационной работе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9" action="ppaction://hlinkfile"/>
              </a:rPr>
              <a:t>Проректор по научной работе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0" action="ppaction://hlinkfile"/>
              </a:rPr>
              <a:t>Руководитель Департамента по молодежной политике и социальным вопросам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Руководители основных подразделений, осуществляющих образовательную деятельность (директора институтов и колледжа)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Руководители управленческих, обслуживающих и вспомогательных подразделений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3" action="ppaction://hlinkfile"/>
              </a:rPr>
              <a:t>Служба охраны труда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4" action="ppaction://hlinkfile"/>
              </a:rPr>
              <a:t>Комиссия по охране труда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5" action="ppaction://hlinkfile"/>
              </a:rPr>
              <a:t>Уполномоченные (доверенные) лица по охране труда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6" action="ppaction://hlinkfile"/>
              </a:rPr>
              <a:t>Работники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  <a:hlinkClick r:id="rId17" action="ppaction://hlinkfile"/>
              </a:rPr>
              <a:t>Обучающиеся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29684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Порядок организации проведение периодических и предварительных  медицинских осмотр сотрудников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572560" cy="4636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предварительных  медицинских осмотр: определение соответствия состояния здоровья работников поручаемой им работой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периодических медицинских осмотр: динамическое наблюдение за состоянием здоровья работников в условиях воздействия профессиональных факторов, профилактика и своевременное установление начальных признаков профессиональных заболеваний.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677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Система охраны труда </vt:lpstr>
      <vt:lpstr>Основные цели СУОТ</vt:lpstr>
      <vt:lpstr>Основные задачи СУОТ </vt:lpstr>
      <vt:lpstr>Презентация PowerPoint</vt:lpstr>
      <vt:lpstr>Основные направления организации работ по охране труда и обеспечения  безопасности образовательного процесса </vt:lpstr>
      <vt:lpstr>Оценка деятельности указанных направлений</vt:lpstr>
      <vt:lpstr> Основные критерии эффективности организации проведения работ по  охране труда  </vt:lpstr>
      <vt:lpstr>Распределение обязанностей в системе управления охраной труда и обеспечением безопасности образовательного процесса </vt:lpstr>
      <vt:lpstr>Порядок организации проведение периодических и предварительных  медицинских осмотр сотрудников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охраны труда</dc:title>
  <dc:creator>Ковригович Сергей Петрович</dc:creator>
  <cp:lastModifiedBy>Ковригович Сергей Петрович</cp:lastModifiedBy>
  <cp:revision>17</cp:revision>
  <dcterms:modified xsi:type="dcterms:W3CDTF">2016-03-29T12:37:26Z</dcterms:modified>
</cp:coreProperties>
</file>